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5DC2-AEFA-4D0E-ABEC-6EB1C570E588}" type="datetimeFigureOut">
              <a:rPr lang="hr-HR" smtClean="0"/>
              <a:t>20.11.2015.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18EE-BEBC-4887-A2C7-87FC1EB61C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542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5DC2-AEFA-4D0E-ABEC-6EB1C570E588}" type="datetimeFigureOut">
              <a:rPr lang="hr-HR" smtClean="0"/>
              <a:t>20.11.2015.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18EE-BEBC-4887-A2C7-87FC1EB61C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362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5DC2-AEFA-4D0E-ABEC-6EB1C570E588}" type="datetimeFigureOut">
              <a:rPr lang="hr-HR" smtClean="0"/>
              <a:t>20.11.2015.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18EE-BEBC-4887-A2C7-87FC1EB61C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6980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5DC2-AEFA-4D0E-ABEC-6EB1C570E588}" type="datetimeFigureOut">
              <a:rPr lang="hr-HR" smtClean="0"/>
              <a:t>20.11.2015.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18EE-BEBC-4887-A2C7-87FC1EB61C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026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5DC2-AEFA-4D0E-ABEC-6EB1C570E588}" type="datetimeFigureOut">
              <a:rPr lang="hr-HR" smtClean="0"/>
              <a:t>20.11.2015.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18EE-BEBC-4887-A2C7-87FC1EB61C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746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5DC2-AEFA-4D0E-ABEC-6EB1C570E588}" type="datetimeFigureOut">
              <a:rPr lang="hr-HR" smtClean="0"/>
              <a:t>20.11.2015.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18EE-BEBC-4887-A2C7-87FC1EB61C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643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5DC2-AEFA-4D0E-ABEC-6EB1C570E588}" type="datetimeFigureOut">
              <a:rPr lang="hr-HR" smtClean="0"/>
              <a:t>20.11.2015.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18EE-BEBC-4887-A2C7-87FC1EB61C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574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5DC2-AEFA-4D0E-ABEC-6EB1C570E588}" type="datetimeFigureOut">
              <a:rPr lang="hr-HR" smtClean="0"/>
              <a:t>20.11.2015.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18EE-BEBC-4887-A2C7-87FC1EB61C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5443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5DC2-AEFA-4D0E-ABEC-6EB1C570E588}" type="datetimeFigureOut">
              <a:rPr lang="hr-HR" smtClean="0"/>
              <a:t>20.11.2015.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18EE-BEBC-4887-A2C7-87FC1EB61C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8280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5DC2-AEFA-4D0E-ABEC-6EB1C570E588}" type="datetimeFigureOut">
              <a:rPr lang="hr-HR" smtClean="0"/>
              <a:t>20.11.2015.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18EE-BEBC-4887-A2C7-87FC1EB61C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10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5DC2-AEFA-4D0E-ABEC-6EB1C570E588}" type="datetimeFigureOut">
              <a:rPr lang="hr-HR" smtClean="0"/>
              <a:t>20.11.2015.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518EE-BEBC-4887-A2C7-87FC1EB61C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54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C5DC2-AEFA-4D0E-ABEC-6EB1C570E588}" type="datetimeFigureOut">
              <a:rPr lang="hr-HR" smtClean="0"/>
              <a:t>20.11.2015.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518EE-BEBC-4887-A2C7-87FC1EB61C1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7421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Omjeri, stope, postotci i ostale statističke glavobolje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Uvod u znanstveni rad</a:t>
            </a:r>
          </a:p>
          <a:p>
            <a:r>
              <a:rPr lang="hr-HR" dirty="0" smtClean="0"/>
              <a:t>Prof. dr. </a:t>
            </a:r>
            <a:r>
              <a:rPr lang="hr-HR" dirty="0" err="1" smtClean="0"/>
              <a:t>sc</a:t>
            </a:r>
            <a:r>
              <a:rPr lang="hr-HR" dirty="0" smtClean="0"/>
              <a:t>. Irena Cajner Mraović</a:t>
            </a:r>
          </a:p>
          <a:p>
            <a:r>
              <a:rPr lang="hr-HR" dirty="0" smtClean="0"/>
              <a:t>Dr. </a:t>
            </a:r>
            <a:r>
              <a:rPr lang="hr-HR" dirty="0" err="1" smtClean="0"/>
              <a:t>sc</a:t>
            </a:r>
            <a:r>
              <a:rPr lang="hr-HR" dirty="0" smtClean="0"/>
              <a:t>. Dario Pavić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05648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Prosjeci…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Arsen Dedić: jedan dan jedem meso, drugi dan jedem zelje – u prosjeku jedem sarmu.</a:t>
            </a:r>
          </a:p>
          <a:p>
            <a:r>
              <a:rPr lang="hr-HR" dirty="0" smtClean="0"/>
              <a:t>Najčešće mjere koje koristimo kada izračunavamo „prosjek” su </a:t>
            </a:r>
            <a:r>
              <a:rPr lang="hr-HR" dirty="0" err="1" smtClean="0"/>
              <a:t>mod</a:t>
            </a:r>
            <a:r>
              <a:rPr lang="hr-HR" dirty="0" smtClean="0"/>
              <a:t>, medijan i aritmetička sredina</a:t>
            </a:r>
          </a:p>
          <a:p>
            <a:r>
              <a:rPr lang="hr-HR" dirty="0" smtClean="0"/>
              <a:t>Svaka od njih ima svojih mana i prednosti</a:t>
            </a:r>
          </a:p>
          <a:p>
            <a:r>
              <a:rPr lang="hr-HR" dirty="0" err="1" smtClean="0"/>
              <a:t>Mod</a:t>
            </a:r>
            <a:r>
              <a:rPr lang="hr-HR" dirty="0" smtClean="0"/>
              <a:t> – najčešća vrijednost u nizu vrijednosti</a:t>
            </a:r>
          </a:p>
          <a:p>
            <a:r>
              <a:rPr lang="hr-HR" dirty="0" smtClean="0"/>
              <a:t>Medijan – ako podatke posložimo od najmanjeg do najvećeg, medijan je onaj podatak koji se nalazi na sredini (od njega ima 50% manjih i 50% većih rezultata)</a:t>
            </a:r>
          </a:p>
          <a:p>
            <a:r>
              <a:rPr lang="hr-HR" dirty="0" smtClean="0"/>
              <a:t>Aritmetička sredina – zbroj svih podataka podijeljen ukupnim brojem podataka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28857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Prosjeci…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9723"/>
            <a:ext cx="10515600" cy="4351338"/>
          </a:xfrm>
        </p:spPr>
        <p:txBody>
          <a:bodyPr/>
          <a:lstStyle/>
          <a:p>
            <a:r>
              <a:rPr lang="hr-HR" dirty="0" smtClean="0"/>
              <a:t>Rezultati ispita (bodovi od mogućih 100)</a:t>
            </a:r>
          </a:p>
          <a:p>
            <a:r>
              <a:rPr lang="hr-HR" dirty="0" smtClean="0"/>
              <a:t>Aritmetička sredina – (26+0+65+…+80)/9</a:t>
            </a:r>
          </a:p>
          <a:p>
            <a:pPr marL="0" indent="0">
              <a:buNone/>
            </a:pPr>
            <a:r>
              <a:rPr lang="hr-HR" dirty="0"/>
              <a:t>	</a:t>
            </a:r>
            <a:r>
              <a:rPr lang="hr-HR" dirty="0" smtClean="0"/>
              <a:t>Iznos: 59.56</a:t>
            </a:r>
          </a:p>
          <a:p>
            <a:r>
              <a:rPr lang="hr-HR" dirty="0" smtClean="0"/>
              <a:t>Medijan:</a:t>
            </a:r>
          </a:p>
          <a:p>
            <a:pPr marL="0" indent="0">
              <a:buNone/>
            </a:pPr>
            <a:r>
              <a:rPr lang="hr-HR" dirty="0" smtClean="0"/>
              <a:t>0, 26, 54, 65, </a:t>
            </a:r>
            <a:r>
              <a:rPr lang="hr-HR" dirty="0" smtClean="0">
                <a:solidFill>
                  <a:srgbClr val="FF0000"/>
                </a:solidFill>
              </a:rPr>
              <a:t>65</a:t>
            </a:r>
            <a:r>
              <a:rPr lang="hr-HR" dirty="0" smtClean="0"/>
              <a:t>, 70, 80, 86, 90</a:t>
            </a:r>
          </a:p>
          <a:p>
            <a:r>
              <a:rPr lang="hr-HR" dirty="0" err="1" smtClean="0"/>
              <a:t>Mod</a:t>
            </a:r>
            <a:r>
              <a:rPr lang="hr-HR" dirty="0" smtClean="0"/>
              <a:t>: najčešća vrijednost je 65</a:t>
            </a:r>
          </a:p>
          <a:p>
            <a:endParaRPr lang="hr-HR" dirty="0" smtClean="0"/>
          </a:p>
          <a:p>
            <a:r>
              <a:rPr lang="hr-HR" dirty="0" smtClean="0"/>
              <a:t>Na aritmetičku sredinu utječu ekstremne vrijednosti!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156117"/>
              </p:ext>
            </p:extLst>
          </p:nvPr>
        </p:nvGraphicFramePr>
        <p:xfrm>
          <a:off x="7868257" y="1904411"/>
          <a:ext cx="14029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2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26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65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90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86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65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54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70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80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00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6096936" y="1632718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241663"/>
                </a:moveTo>
                <a:lnTo>
                  <a:pt x="0" y="0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16" name="object 16"/>
          <p:cNvSpPr/>
          <p:nvPr/>
        </p:nvSpPr>
        <p:spPr>
          <a:xfrm>
            <a:off x="6096936" y="1632718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0"/>
                </a:moveTo>
                <a:lnTo>
                  <a:pt x="0" y="241663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17" name="object 17"/>
          <p:cNvSpPr/>
          <p:nvPr/>
        </p:nvSpPr>
        <p:spPr>
          <a:xfrm>
            <a:off x="6096936" y="1888096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241663"/>
                </a:moveTo>
                <a:lnTo>
                  <a:pt x="0" y="0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18" name="object 18"/>
          <p:cNvSpPr/>
          <p:nvPr/>
        </p:nvSpPr>
        <p:spPr>
          <a:xfrm>
            <a:off x="6096936" y="1888096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0"/>
                </a:moveTo>
                <a:lnTo>
                  <a:pt x="0" y="241663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19" name="object 19"/>
          <p:cNvSpPr/>
          <p:nvPr/>
        </p:nvSpPr>
        <p:spPr>
          <a:xfrm>
            <a:off x="6096936" y="2143475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241663"/>
                </a:moveTo>
                <a:lnTo>
                  <a:pt x="0" y="0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20" name="object 20"/>
          <p:cNvSpPr/>
          <p:nvPr/>
        </p:nvSpPr>
        <p:spPr>
          <a:xfrm>
            <a:off x="6096936" y="2143475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0"/>
                </a:moveTo>
                <a:lnTo>
                  <a:pt x="0" y="241663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21" name="object 21"/>
          <p:cNvSpPr/>
          <p:nvPr/>
        </p:nvSpPr>
        <p:spPr>
          <a:xfrm>
            <a:off x="6096936" y="2398853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241663"/>
                </a:moveTo>
                <a:lnTo>
                  <a:pt x="0" y="0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22" name="object 22"/>
          <p:cNvSpPr/>
          <p:nvPr/>
        </p:nvSpPr>
        <p:spPr>
          <a:xfrm>
            <a:off x="6096936" y="2398853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0"/>
                </a:moveTo>
                <a:lnTo>
                  <a:pt x="0" y="241663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23" name="object 23"/>
          <p:cNvSpPr/>
          <p:nvPr/>
        </p:nvSpPr>
        <p:spPr>
          <a:xfrm>
            <a:off x="6096936" y="2654232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241663"/>
                </a:moveTo>
                <a:lnTo>
                  <a:pt x="0" y="0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24" name="object 24"/>
          <p:cNvSpPr/>
          <p:nvPr/>
        </p:nvSpPr>
        <p:spPr>
          <a:xfrm>
            <a:off x="6096936" y="2654232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0"/>
                </a:moveTo>
                <a:lnTo>
                  <a:pt x="0" y="241663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25" name="object 25"/>
          <p:cNvSpPr/>
          <p:nvPr/>
        </p:nvSpPr>
        <p:spPr>
          <a:xfrm>
            <a:off x="6096936" y="2909610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241663"/>
                </a:moveTo>
                <a:lnTo>
                  <a:pt x="0" y="0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26" name="object 26"/>
          <p:cNvSpPr/>
          <p:nvPr/>
        </p:nvSpPr>
        <p:spPr>
          <a:xfrm>
            <a:off x="6096936" y="2909610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0"/>
                </a:moveTo>
                <a:lnTo>
                  <a:pt x="0" y="241663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27" name="object 27"/>
          <p:cNvSpPr/>
          <p:nvPr/>
        </p:nvSpPr>
        <p:spPr>
          <a:xfrm>
            <a:off x="6096936" y="3164990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241663"/>
                </a:moveTo>
                <a:lnTo>
                  <a:pt x="0" y="0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28" name="object 28"/>
          <p:cNvSpPr/>
          <p:nvPr/>
        </p:nvSpPr>
        <p:spPr>
          <a:xfrm>
            <a:off x="6096936" y="3164990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0"/>
                </a:moveTo>
                <a:lnTo>
                  <a:pt x="0" y="241663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29" name="object 29"/>
          <p:cNvSpPr/>
          <p:nvPr/>
        </p:nvSpPr>
        <p:spPr>
          <a:xfrm>
            <a:off x="6096936" y="3420368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241663"/>
                </a:moveTo>
                <a:lnTo>
                  <a:pt x="0" y="0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30" name="object 30"/>
          <p:cNvSpPr/>
          <p:nvPr/>
        </p:nvSpPr>
        <p:spPr>
          <a:xfrm>
            <a:off x="6096936" y="3420368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0"/>
                </a:moveTo>
                <a:lnTo>
                  <a:pt x="0" y="241663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31" name="object 31"/>
          <p:cNvSpPr/>
          <p:nvPr/>
        </p:nvSpPr>
        <p:spPr>
          <a:xfrm>
            <a:off x="6096936" y="3675747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241663"/>
                </a:moveTo>
                <a:lnTo>
                  <a:pt x="0" y="0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32" name="object 32"/>
          <p:cNvSpPr/>
          <p:nvPr/>
        </p:nvSpPr>
        <p:spPr>
          <a:xfrm>
            <a:off x="6096936" y="3675747"/>
            <a:ext cx="0" cy="255378"/>
          </a:xfrm>
          <a:custGeom>
            <a:avLst/>
            <a:gdLst/>
            <a:ahLst/>
            <a:cxnLst/>
            <a:rect l="l" t="t" r="r" b="b"/>
            <a:pathLst>
              <a:path h="241663">
                <a:moveTo>
                  <a:pt x="0" y="0"/>
                </a:moveTo>
                <a:lnTo>
                  <a:pt x="0" y="241663"/>
                </a:lnTo>
              </a:path>
            </a:pathLst>
          </a:custGeom>
          <a:ln w="75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902"/>
          </a:p>
        </p:txBody>
      </p:sp>
      <p:sp>
        <p:nvSpPr>
          <p:cNvPr id="14" name="object 14"/>
          <p:cNvSpPr txBox="1"/>
          <p:nvPr/>
        </p:nvSpPr>
        <p:spPr>
          <a:xfrm>
            <a:off x="3103991" y="651490"/>
            <a:ext cx="1138507" cy="4100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421">
              <a:lnSpc>
                <a:spcPts val="3176"/>
              </a:lnSpc>
              <a:spcBef>
                <a:spcPts val="159"/>
              </a:spcBef>
            </a:pPr>
            <a:r>
              <a:rPr sz="3012" dirty="0">
                <a:latin typeface="Times New Roman"/>
                <a:cs typeface="Times New Roman"/>
              </a:rPr>
              <a:t>1</a:t>
            </a:r>
            <a:r>
              <a:rPr sz="3012" spc="-4" dirty="0">
                <a:latin typeface="Times New Roman"/>
                <a:cs typeface="Times New Roman"/>
              </a:rPr>
              <a:t>9</a:t>
            </a:r>
            <a:r>
              <a:rPr sz="3012" dirty="0">
                <a:latin typeface="Times New Roman"/>
                <a:cs typeface="Times New Roman"/>
              </a:rPr>
              <a:t>97</a:t>
            </a:r>
            <a:endParaRPr sz="3012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33299" y="651490"/>
            <a:ext cx="1802595" cy="4100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421">
              <a:lnSpc>
                <a:spcPts val="3176"/>
              </a:lnSpc>
              <a:spcBef>
                <a:spcPts val="159"/>
              </a:spcBef>
            </a:pPr>
            <a:r>
              <a:rPr sz="3012" spc="4" dirty="0">
                <a:latin typeface="Times New Roman"/>
                <a:cs typeface="Times New Roman"/>
              </a:rPr>
              <a:t>C</a:t>
            </a:r>
            <a:r>
              <a:rPr sz="3012" spc="-4" dirty="0">
                <a:latin typeface="Times New Roman"/>
                <a:cs typeface="Times New Roman"/>
              </a:rPr>
              <a:t>h</a:t>
            </a:r>
            <a:r>
              <a:rPr sz="3012" dirty="0">
                <a:latin typeface="Times New Roman"/>
                <a:cs typeface="Times New Roman"/>
              </a:rPr>
              <a:t>icago</a:t>
            </a:r>
            <a:endParaRPr sz="3012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26696" y="651490"/>
            <a:ext cx="1122030" cy="4100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421">
              <a:lnSpc>
                <a:spcPts val="3176"/>
              </a:lnSpc>
              <a:spcBef>
                <a:spcPts val="159"/>
              </a:spcBef>
            </a:pPr>
            <a:r>
              <a:rPr sz="3012" dirty="0">
                <a:latin typeface="Times New Roman"/>
                <a:cs typeface="Times New Roman"/>
              </a:rPr>
              <a:t>Bu</a:t>
            </a:r>
            <a:r>
              <a:rPr sz="3012" spc="-4" dirty="0">
                <a:latin typeface="Times New Roman"/>
                <a:cs typeface="Times New Roman"/>
              </a:rPr>
              <a:t>l</a:t>
            </a:r>
            <a:r>
              <a:rPr sz="3012" dirty="0">
                <a:latin typeface="Times New Roman"/>
                <a:cs typeface="Times New Roman"/>
              </a:rPr>
              <a:t>ls</a:t>
            </a:r>
            <a:endParaRPr sz="3012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39912" y="651490"/>
            <a:ext cx="1702962" cy="4100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421">
              <a:lnSpc>
                <a:spcPts val="3176"/>
              </a:lnSpc>
              <a:spcBef>
                <a:spcPts val="159"/>
              </a:spcBef>
            </a:pPr>
            <a:r>
              <a:rPr sz="3012" dirty="0">
                <a:latin typeface="Times New Roman"/>
                <a:cs typeface="Times New Roman"/>
              </a:rPr>
              <a:t>Sal</a:t>
            </a:r>
            <a:r>
              <a:rPr sz="3012" spc="-115" dirty="0">
                <a:latin typeface="Times New Roman"/>
                <a:cs typeface="Times New Roman"/>
              </a:rPr>
              <a:t>a</a:t>
            </a:r>
            <a:r>
              <a:rPr sz="3012" dirty="0">
                <a:latin typeface="Times New Roman"/>
                <a:cs typeface="Times New Roman"/>
              </a:rPr>
              <a:t>ries</a:t>
            </a:r>
            <a:endParaRPr sz="3012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63067" y="1621303"/>
            <a:ext cx="1744553" cy="2291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3632" algn="r">
              <a:lnSpc>
                <a:spcPts val="1886"/>
              </a:lnSpc>
              <a:spcBef>
                <a:spcPts val="94"/>
              </a:spcBef>
            </a:pPr>
            <a:r>
              <a:rPr sz="1744" dirty="0">
                <a:latin typeface="Times New Roman"/>
                <a:cs typeface="Times New Roman"/>
              </a:rPr>
              <a:t>Keith</a:t>
            </a:r>
            <a:r>
              <a:rPr sz="1744" spc="188" dirty="0">
                <a:latin typeface="Times New Roman"/>
                <a:cs typeface="Times New Roman"/>
              </a:rPr>
              <a:t> </a:t>
            </a:r>
            <a:r>
              <a:rPr sz="1744" dirty="0">
                <a:latin typeface="Times New Roman"/>
                <a:cs typeface="Times New Roman"/>
              </a:rPr>
              <a:t>B</a:t>
            </a:r>
            <a:r>
              <a:rPr sz="1744" spc="62" dirty="0">
                <a:latin typeface="Times New Roman"/>
                <a:cs typeface="Times New Roman"/>
              </a:rPr>
              <a:t>o</a:t>
            </a:r>
            <a:r>
              <a:rPr sz="1744" dirty="0">
                <a:latin typeface="Times New Roman"/>
                <a:cs typeface="Times New Roman"/>
              </a:rPr>
              <a:t>oth</a:t>
            </a:r>
          </a:p>
          <a:p>
            <a:pPr marR="13428" indent="184085" algn="r">
              <a:lnSpc>
                <a:spcPct val="96112"/>
              </a:lnSpc>
            </a:pPr>
            <a:r>
              <a:rPr sz="1744" dirty="0">
                <a:latin typeface="Times New Roman"/>
                <a:cs typeface="Times New Roman"/>
              </a:rPr>
              <a:t>Randy</a:t>
            </a:r>
            <a:r>
              <a:rPr sz="1744" spc="192" dirty="0">
                <a:latin typeface="Times New Roman"/>
                <a:cs typeface="Times New Roman"/>
              </a:rPr>
              <a:t> </a:t>
            </a:r>
            <a:r>
              <a:rPr sz="1744" dirty="0">
                <a:latin typeface="Times New Roman"/>
                <a:cs typeface="Times New Roman"/>
              </a:rPr>
              <a:t>Br</a:t>
            </a:r>
            <a:r>
              <a:rPr sz="1744" spc="-62" dirty="0">
                <a:latin typeface="Times New Roman"/>
                <a:cs typeface="Times New Roman"/>
              </a:rPr>
              <a:t>o</a:t>
            </a:r>
            <a:r>
              <a:rPr sz="1744" dirty="0">
                <a:latin typeface="Times New Roman"/>
                <a:cs typeface="Times New Roman"/>
              </a:rPr>
              <a:t>wn Jud</a:t>
            </a:r>
            <a:r>
              <a:rPr sz="1744" spc="157" dirty="0">
                <a:latin typeface="Times New Roman"/>
                <a:cs typeface="Times New Roman"/>
              </a:rPr>
              <a:t> </a:t>
            </a:r>
            <a:r>
              <a:rPr sz="1744" dirty="0">
                <a:latin typeface="Times New Roman"/>
                <a:cs typeface="Times New Roman"/>
              </a:rPr>
              <a:t>Buechler Scott</a:t>
            </a:r>
            <a:r>
              <a:rPr sz="1744" spc="141" dirty="0">
                <a:latin typeface="Times New Roman"/>
                <a:cs typeface="Times New Roman"/>
              </a:rPr>
              <a:t> </a:t>
            </a:r>
            <a:r>
              <a:rPr sz="1744" dirty="0">
                <a:latin typeface="Times New Roman"/>
                <a:cs typeface="Times New Roman"/>
              </a:rPr>
              <a:t>Burrell Jason</a:t>
            </a:r>
            <a:r>
              <a:rPr sz="1744" spc="162" dirty="0">
                <a:latin typeface="Times New Roman"/>
                <a:cs typeface="Times New Roman"/>
              </a:rPr>
              <a:t> </a:t>
            </a:r>
            <a:r>
              <a:rPr sz="1744" dirty="0">
                <a:latin typeface="Times New Roman"/>
                <a:cs typeface="Times New Roman"/>
              </a:rPr>
              <a:t>Caffey Ron</a:t>
            </a:r>
            <a:r>
              <a:rPr sz="1744" spc="188" dirty="0">
                <a:latin typeface="Times New Roman"/>
                <a:cs typeface="Times New Roman"/>
              </a:rPr>
              <a:t> </a:t>
            </a:r>
            <a:r>
              <a:rPr sz="1744" dirty="0">
                <a:latin typeface="Times New Roman"/>
                <a:cs typeface="Times New Roman"/>
              </a:rPr>
              <a:t>H</a:t>
            </a:r>
            <a:r>
              <a:rPr sz="1744" spc="-57" dirty="0">
                <a:latin typeface="Times New Roman"/>
                <a:cs typeface="Times New Roman"/>
              </a:rPr>
              <a:t>a</a:t>
            </a:r>
            <a:r>
              <a:rPr sz="1744" dirty="0">
                <a:latin typeface="Times New Roman"/>
                <a:cs typeface="Times New Roman"/>
              </a:rPr>
              <a:t>r</a:t>
            </a:r>
            <a:r>
              <a:rPr sz="1744" spc="62" dirty="0">
                <a:latin typeface="Times New Roman"/>
                <a:cs typeface="Times New Roman"/>
              </a:rPr>
              <a:t>p</a:t>
            </a:r>
            <a:r>
              <a:rPr sz="1744" dirty="0">
                <a:latin typeface="Times New Roman"/>
                <a:cs typeface="Times New Roman"/>
              </a:rPr>
              <a:t>er </a:t>
            </a:r>
            <a:r>
              <a:rPr sz="1744" dirty="0">
                <a:solidFill>
                  <a:srgbClr val="FFC000"/>
                </a:solidFill>
                <a:latin typeface="Times New Roman"/>
                <a:cs typeface="Times New Roman"/>
              </a:rPr>
              <a:t>Michael</a:t>
            </a:r>
            <a:r>
              <a:rPr sz="1744" spc="213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744" dirty="0">
                <a:solidFill>
                  <a:srgbClr val="FFC000"/>
                </a:solidFill>
                <a:latin typeface="Times New Roman"/>
                <a:cs typeface="Times New Roman"/>
              </a:rPr>
              <a:t>J</a:t>
            </a:r>
            <a:r>
              <a:rPr sz="1744" spc="-62" dirty="0">
                <a:solidFill>
                  <a:srgbClr val="FFC000"/>
                </a:solidFill>
                <a:latin typeface="Times New Roman"/>
                <a:cs typeface="Times New Roman"/>
              </a:rPr>
              <a:t>o</a:t>
            </a:r>
            <a:r>
              <a:rPr sz="1744" dirty="0">
                <a:solidFill>
                  <a:srgbClr val="FFC000"/>
                </a:solidFill>
                <a:latin typeface="Times New Roman"/>
                <a:cs typeface="Times New Roman"/>
              </a:rPr>
              <a:t>rdan </a:t>
            </a:r>
            <a:r>
              <a:rPr sz="1744" dirty="0">
                <a:latin typeface="Times New Roman"/>
                <a:cs typeface="Times New Roman"/>
              </a:rPr>
              <a:t>Steve</a:t>
            </a:r>
            <a:r>
              <a:rPr sz="1744" spc="415" dirty="0">
                <a:latin typeface="Times New Roman"/>
                <a:cs typeface="Times New Roman"/>
              </a:rPr>
              <a:t> </a:t>
            </a:r>
            <a:r>
              <a:rPr sz="1744" dirty="0">
                <a:latin typeface="Times New Roman"/>
                <a:cs typeface="Times New Roman"/>
              </a:rPr>
              <a:t>Kerr</a:t>
            </a:r>
          </a:p>
          <a:p>
            <a:pPr marR="13421" algn="r">
              <a:lnSpc>
                <a:spcPct val="95825"/>
              </a:lnSpc>
            </a:pPr>
            <a:r>
              <a:rPr sz="1744" dirty="0">
                <a:latin typeface="Times New Roman"/>
                <a:cs typeface="Times New Roman"/>
              </a:rPr>
              <a:t>J</a:t>
            </a:r>
            <a:r>
              <a:rPr sz="1744" spc="81" dirty="0">
                <a:latin typeface="Times New Roman"/>
                <a:cs typeface="Times New Roman"/>
              </a:rPr>
              <a:t>o</a:t>
            </a:r>
            <a:r>
              <a:rPr sz="1744" dirty="0">
                <a:latin typeface="Times New Roman"/>
                <a:cs typeface="Times New Roman"/>
              </a:rPr>
              <a:t>e</a:t>
            </a:r>
            <a:r>
              <a:rPr sz="1744" spc="182" dirty="0">
                <a:latin typeface="Times New Roman"/>
                <a:cs typeface="Times New Roman"/>
              </a:rPr>
              <a:t> </a:t>
            </a:r>
            <a:r>
              <a:rPr sz="1744" dirty="0">
                <a:latin typeface="Times New Roman"/>
                <a:cs typeface="Times New Roman"/>
              </a:rPr>
              <a:t>Kleine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548118" y="1621303"/>
            <a:ext cx="1461880" cy="2291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67645" marR="134">
              <a:lnSpc>
                <a:spcPts val="1886"/>
              </a:lnSpc>
              <a:spcBef>
                <a:spcPts val="94"/>
              </a:spcBef>
            </a:pPr>
            <a:r>
              <a:rPr sz="1744" dirty="0">
                <a:latin typeface="Times New Roman"/>
                <a:cs typeface="Times New Roman"/>
              </a:rPr>
              <a:t>$597,600</a:t>
            </a:r>
          </a:p>
          <a:p>
            <a:pPr marL="152032" marR="130">
              <a:lnSpc>
                <a:spcPct val="95825"/>
              </a:lnSpc>
            </a:pPr>
            <a:r>
              <a:rPr sz="1744" dirty="0">
                <a:latin typeface="Times New Roman"/>
                <a:cs typeface="Times New Roman"/>
              </a:rPr>
              <a:t>$1,260,000</a:t>
            </a:r>
          </a:p>
          <a:p>
            <a:pPr marL="367557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$500,000</a:t>
            </a:r>
          </a:p>
          <a:p>
            <a:pPr marL="152004" marR="159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$1,430,000</a:t>
            </a:r>
          </a:p>
          <a:p>
            <a:pPr marL="367546" marR="12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$850,920</a:t>
            </a:r>
          </a:p>
          <a:p>
            <a:pPr marL="152009" marR="152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$4,560,000</a:t>
            </a:r>
          </a:p>
          <a:p>
            <a:pPr marL="13421" marR="98">
              <a:lnSpc>
                <a:spcPct val="95825"/>
              </a:lnSpc>
              <a:spcBef>
                <a:spcPts val="5"/>
              </a:spcBef>
            </a:pPr>
            <a:r>
              <a:rPr sz="1744" dirty="0">
                <a:solidFill>
                  <a:srgbClr val="FFC000"/>
                </a:solidFill>
                <a:latin typeface="Times New Roman"/>
                <a:cs typeface="Times New Roman"/>
              </a:rPr>
              <a:t>$33,140,000</a:t>
            </a:r>
          </a:p>
          <a:p>
            <a:pPr marL="367622" marR="157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$750,000</a:t>
            </a:r>
          </a:p>
          <a:p>
            <a:pPr marL="367633" marR="145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$272,250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603867" y="1621303"/>
            <a:ext cx="714908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3604">
              <a:lnSpc>
                <a:spcPts val="1886"/>
              </a:lnSpc>
              <a:spcBef>
                <a:spcPts val="94"/>
              </a:spcBef>
            </a:pPr>
            <a:r>
              <a:rPr sz="1744" spc="-179" dirty="0">
                <a:latin typeface="Times New Roman"/>
                <a:cs typeface="Times New Roman"/>
              </a:rPr>
              <a:t>T</a:t>
            </a:r>
            <a:r>
              <a:rPr sz="1744" dirty="0">
                <a:latin typeface="Times New Roman"/>
                <a:cs typeface="Times New Roman"/>
              </a:rPr>
              <a:t>oni</a:t>
            </a:r>
            <a:endParaRPr sz="1744">
              <a:latin typeface="Times New Roman"/>
              <a:cs typeface="Times New Roman"/>
            </a:endParaRPr>
          </a:p>
          <a:p>
            <a:pPr marL="13421" marR="13076">
              <a:lnSpc>
                <a:spcPct val="95825"/>
              </a:lnSpc>
            </a:pPr>
            <a:r>
              <a:rPr sz="1744" dirty="0">
                <a:latin typeface="Times New Roman"/>
                <a:cs typeface="Times New Roman"/>
              </a:rPr>
              <a:t>Rus</a:t>
            </a:r>
            <a:r>
              <a:rPr sz="1744" spc="-57" dirty="0">
                <a:latin typeface="Times New Roman"/>
                <a:cs typeface="Times New Roman"/>
              </a:rPr>
              <a:t>t</a:t>
            </a:r>
            <a:r>
              <a:rPr sz="1744" dirty="0">
                <a:latin typeface="Times New Roman"/>
                <a:cs typeface="Times New Roman"/>
              </a:rPr>
              <a:t>y</a:t>
            </a:r>
            <a:endParaRPr sz="1744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37861" y="1621303"/>
            <a:ext cx="791226" cy="5040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497" marR="12">
              <a:lnSpc>
                <a:spcPts val="1886"/>
              </a:lnSpc>
              <a:spcBef>
                <a:spcPts val="94"/>
              </a:spcBef>
            </a:pPr>
            <a:r>
              <a:rPr sz="1744" dirty="0">
                <a:latin typeface="Times New Roman"/>
                <a:cs typeface="Times New Roman"/>
              </a:rPr>
              <a:t>Ku</a:t>
            </a:r>
            <a:r>
              <a:rPr sz="1744" spc="-57" dirty="0">
                <a:latin typeface="Times New Roman"/>
                <a:cs typeface="Times New Roman"/>
              </a:rPr>
              <a:t>k</a:t>
            </a:r>
            <a:r>
              <a:rPr sz="1744" spc="62" dirty="0">
                <a:latin typeface="Times New Roman"/>
                <a:cs typeface="Times New Roman"/>
              </a:rPr>
              <a:t>o</a:t>
            </a:r>
            <a:r>
              <a:rPr sz="1744" dirty="0">
                <a:latin typeface="Times New Roman"/>
                <a:cs typeface="Times New Roman"/>
              </a:rPr>
              <a:t>c</a:t>
            </a:r>
            <a:endParaRPr sz="1744">
              <a:latin typeface="Times New Roman"/>
              <a:cs typeface="Times New Roman"/>
            </a:endParaRPr>
          </a:p>
          <a:p>
            <a:pPr marL="13421">
              <a:lnSpc>
                <a:spcPct val="95825"/>
              </a:lnSpc>
            </a:pPr>
            <a:r>
              <a:rPr sz="1744" dirty="0">
                <a:latin typeface="Times New Roman"/>
                <a:cs typeface="Times New Roman"/>
              </a:rPr>
              <a:t>LaRue</a:t>
            </a:r>
            <a:endParaRPr sz="1744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36129" y="1621303"/>
            <a:ext cx="1323417" cy="22916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545" marR="147">
              <a:lnSpc>
                <a:spcPts val="1886"/>
              </a:lnSpc>
              <a:spcBef>
                <a:spcPts val="94"/>
              </a:spcBef>
            </a:pPr>
            <a:r>
              <a:rPr sz="1744" dirty="0">
                <a:latin typeface="Times New Roman"/>
                <a:cs typeface="Times New Roman"/>
              </a:rPr>
              <a:t>$4,560,000</a:t>
            </a:r>
            <a:endParaRPr sz="1744">
              <a:latin typeface="Times New Roman"/>
              <a:cs typeface="Times New Roman"/>
            </a:endParaRPr>
          </a:p>
          <a:p>
            <a:pPr marL="229174" marR="134">
              <a:lnSpc>
                <a:spcPct val="95825"/>
              </a:lnSpc>
            </a:pPr>
            <a:r>
              <a:rPr sz="1744" dirty="0">
                <a:latin typeface="Times New Roman"/>
                <a:cs typeface="Times New Roman"/>
              </a:rPr>
              <a:t>$242,000</a:t>
            </a:r>
            <a:endParaRPr sz="1744">
              <a:latin typeface="Times New Roman"/>
              <a:cs typeface="Times New Roman"/>
            </a:endParaRPr>
          </a:p>
          <a:p>
            <a:pPr marL="13421" marR="49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$3,184,900</a:t>
            </a:r>
            <a:endParaRPr sz="1744">
              <a:latin typeface="Times New Roman"/>
              <a:cs typeface="Times New Roman"/>
            </a:endParaRPr>
          </a:p>
          <a:p>
            <a:pPr marL="13563" marR="129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$1,150,000</a:t>
            </a:r>
            <a:endParaRPr sz="1744">
              <a:latin typeface="Times New Roman"/>
              <a:cs typeface="Times New Roman"/>
            </a:endParaRPr>
          </a:p>
          <a:p>
            <a:pPr marL="13470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$2,775,000</a:t>
            </a:r>
            <a:endParaRPr sz="1744">
              <a:latin typeface="Times New Roman"/>
              <a:cs typeface="Times New Roman"/>
            </a:endParaRPr>
          </a:p>
          <a:p>
            <a:pPr marL="13537" marR="155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$4,500,000</a:t>
            </a:r>
            <a:endParaRPr sz="1744">
              <a:latin typeface="Times New Roman"/>
              <a:cs typeface="Times New Roman"/>
            </a:endParaRPr>
          </a:p>
          <a:p>
            <a:pPr marL="13541" marR="150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$1,235,000</a:t>
            </a:r>
            <a:endParaRPr sz="1744">
              <a:latin typeface="Times New Roman"/>
              <a:cs typeface="Times New Roman"/>
            </a:endParaRPr>
          </a:p>
          <a:p>
            <a:pPr marL="229147" marR="162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$693,840</a:t>
            </a:r>
            <a:endParaRPr sz="1744">
              <a:latin typeface="Times New Roman"/>
              <a:cs typeface="Times New Roman"/>
            </a:endParaRPr>
          </a:p>
          <a:p>
            <a:pPr marL="13543" marR="149">
              <a:lnSpc>
                <a:spcPct val="95825"/>
              </a:lnSpc>
              <a:spcBef>
                <a:spcPts val="5"/>
              </a:spcBef>
            </a:pPr>
            <a:r>
              <a:rPr sz="1744" dirty="0">
                <a:latin typeface="Times New Roman"/>
                <a:cs typeface="Times New Roman"/>
              </a:rPr>
              <a:t>$1,800,000</a:t>
            </a:r>
            <a:endParaRPr sz="1744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17221" y="2132060"/>
            <a:ext cx="1878507" cy="17809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3470" algn="r">
              <a:lnSpc>
                <a:spcPts val="1886"/>
              </a:lnSpc>
              <a:spcBef>
                <a:spcPts val="94"/>
              </a:spcBef>
            </a:pPr>
            <a:r>
              <a:rPr sz="1744" dirty="0">
                <a:latin typeface="Times New Roman"/>
                <a:cs typeface="Times New Roman"/>
              </a:rPr>
              <a:t>Luc</a:t>
            </a:r>
            <a:r>
              <a:rPr sz="1744" spc="201" dirty="0">
                <a:latin typeface="Times New Roman"/>
                <a:cs typeface="Times New Roman"/>
              </a:rPr>
              <a:t> </a:t>
            </a:r>
            <a:r>
              <a:rPr sz="1744" dirty="0">
                <a:latin typeface="Times New Roman"/>
                <a:cs typeface="Times New Roman"/>
              </a:rPr>
              <a:t>Longley</a:t>
            </a:r>
            <a:endParaRPr sz="1744">
              <a:latin typeface="Times New Roman"/>
              <a:cs typeface="Times New Roman"/>
            </a:endParaRPr>
          </a:p>
          <a:p>
            <a:pPr marR="13421" indent="288841" algn="r">
              <a:lnSpc>
                <a:spcPct val="96112"/>
              </a:lnSpc>
            </a:pPr>
            <a:r>
              <a:rPr sz="1744" dirty="0">
                <a:latin typeface="Times New Roman"/>
                <a:cs typeface="Times New Roman"/>
              </a:rPr>
              <a:t>Ro</a:t>
            </a:r>
            <a:r>
              <a:rPr sz="1744" spc="80" dirty="0">
                <a:latin typeface="Times New Roman"/>
                <a:cs typeface="Times New Roman"/>
              </a:rPr>
              <a:t>b</a:t>
            </a:r>
            <a:r>
              <a:rPr sz="1744" dirty="0">
                <a:latin typeface="Times New Roman"/>
                <a:cs typeface="Times New Roman"/>
              </a:rPr>
              <a:t>ert</a:t>
            </a:r>
            <a:r>
              <a:rPr sz="1744" spc="215" dirty="0">
                <a:latin typeface="Times New Roman"/>
                <a:cs typeface="Times New Roman"/>
              </a:rPr>
              <a:t> </a:t>
            </a:r>
            <a:r>
              <a:rPr sz="1744" spc="-62" dirty="0">
                <a:latin typeface="Times New Roman"/>
                <a:cs typeface="Times New Roman"/>
              </a:rPr>
              <a:t>P</a:t>
            </a:r>
            <a:r>
              <a:rPr sz="1744" spc="-57" dirty="0">
                <a:latin typeface="Times New Roman"/>
                <a:cs typeface="Times New Roman"/>
              </a:rPr>
              <a:t>a</a:t>
            </a:r>
            <a:r>
              <a:rPr sz="1744" dirty="0">
                <a:latin typeface="Times New Roman"/>
                <a:cs typeface="Times New Roman"/>
              </a:rPr>
              <a:t>rish Scottie</a:t>
            </a:r>
            <a:r>
              <a:rPr sz="1744" spc="165" dirty="0">
                <a:latin typeface="Times New Roman"/>
                <a:cs typeface="Times New Roman"/>
              </a:rPr>
              <a:t> </a:t>
            </a:r>
            <a:r>
              <a:rPr sz="1744" dirty="0">
                <a:latin typeface="Times New Roman"/>
                <a:cs typeface="Times New Roman"/>
              </a:rPr>
              <a:t>Pip</a:t>
            </a:r>
            <a:r>
              <a:rPr sz="1744" spc="62" dirty="0">
                <a:latin typeface="Times New Roman"/>
                <a:cs typeface="Times New Roman"/>
              </a:rPr>
              <a:t>p</a:t>
            </a:r>
            <a:r>
              <a:rPr sz="1744" dirty="0">
                <a:latin typeface="Times New Roman"/>
                <a:cs typeface="Times New Roman"/>
              </a:rPr>
              <a:t>en Dennis</a:t>
            </a:r>
            <a:r>
              <a:rPr sz="1744" spc="232" dirty="0">
                <a:latin typeface="Times New Roman"/>
                <a:cs typeface="Times New Roman"/>
              </a:rPr>
              <a:t> </a:t>
            </a:r>
            <a:r>
              <a:rPr sz="1744" dirty="0">
                <a:latin typeface="Times New Roman"/>
                <a:cs typeface="Times New Roman"/>
              </a:rPr>
              <a:t>R</a:t>
            </a:r>
            <a:r>
              <a:rPr sz="1744" spc="62" dirty="0">
                <a:latin typeface="Times New Roman"/>
                <a:cs typeface="Times New Roman"/>
              </a:rPr>
              <a:t>o</a:t>
            </a:r>
            <a:r>
              <a:rPr sz="1744" dirty="0">
                <a:latin typeface="Times New Roman"/>
                <a:cs typeface="Times New Roman"/>
              </a:rPr>
              <a:t>dman Dic</a:t>
            </a:r>
            <a:r>
              <a:rPr sz="1744" spc="-69" dirty="0">
                <a:latin typeface="Times New Roman"/>
                <a:cs typeface="Times New Roman"/>
              </a:rPr>
              <a:t>k</a:t>
            </a:r>
            <a:r>
              <a:rPr sz="1744" dirty="0">
                <a:latin typeface="Times New Roman"/>
                <a:cs typeface="Times New Roman"/>
              </a:rPr>
              <a:t>ey</a:t>
            </a:r>
            <a:r>
              <a:rPr sz="1744" spc="135" dirty="0">
                <a:latin typeface="Times New Roman"/>
                <a:cs typeface="Times New Roman"/>
              </a:rPr>
              <a:t> </a:t>
            </a:r>
            <a:r>
              <a:rPr sz="1744" dirty="0">
                <a:latin typeface="Times New Roman"/>
                <a:cs typeface="Times New Roman"/>
              </a:rPr>
              <a:t>Simpkins David</a:t>
            </a:r>
            <a:r>
              <a:rPr sz="1744" spc="206" dirty="0">
                <a:latin typeface="Times New Roman"/>
                <a:cs typeface="Times New Roman"/>
              </a:rPr>
              <a:t> </a:t>
            </a:r>
            <a:r>
              <a:rPr sz="1744" spc="-62" dirty="0">
                <a:latin typeface="Times New Roman"/>
                <a:cs typeface="Times New Roman"/>
              </a:rPr>
              <a:t>V</a:t>
            </a:r>
            <a:r>
              <a:rPr sz="1744" dirty="0">
                <a:latin typeface="Times New Roman"/>
                <a:cs typeface="Times New Roman"/>
              </a:rPr>
              <a:t>aughn Bill </a:t>
            </a:r>
            <a:r>
              <a:rPr sz="1744" spc="118" dirty="0">
                <a:latin typeface="Times New Roman"/>
                <a:cs typeface="Times New Roman"/>
              </a:rPr>
              <a:t> </a:t>
            </a:r>
            <a:r>
              <a:rPr sz="1744" spc="-57" dirty="0">
                <a:latin typeface="Times New Roman"/>
                <a:cs typeface="Times New Roman"/>
              </a:rPr>
              <a:t>W</a:t>
            </a:r>
            <a:r>
              <a:rPr sz="1744" dirty="0">
                <a:latin typeface="Times New Roman"/>
                <a:cs typeface="Times New Roman"/>
              </a:rPr>
              <a:t>ennington</a:t>
            </a:r>
            <a:endParaRPr sz="1744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04561" y="4489643"/>
            <a:ext cx="1356697" cy="11083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01805" marR="6553">
              <a:lnSpc>
                <a:spcPts val="2668"/>
              </a:lnSpc>
              <a:spcBef>
                <a:spcPts val="133"/>
              </a:spcBef>
            </a:pPr>
            <a:r>
              <a:rPr sz="2483" dirty="0">
                <a:latin typeface="Times New Roman"/>
                <a:cs typeface="Times New Roman"/>
              </a:rPr>
              <a:t>mean:</a:t>
            </a:r>
            <a:endParaRPr sz="2483">
              <a:latin typeface="Times New Roman"/>
              <a:cs typeface="Times New Roman"/>
            </a:endParaRPr>
          </a:p>
          <a:p>
            <a:pPr marL="13421">
              <a:lnSpc>
                <a:spcPct val="95825"/>
              </a:lnSpc>
              <a:spcBef>
                <a:spcPts val="8"/>
              </a:spcBef>
            </a:pPr>
            <a:r>
              <a:rPr sz="2483" dirty="0">
                <a:latin typeface="Times New Roman"/>
                <a:cs typeface="Times New Roman"/>
              </a:rPr>
              <a:t>median:</a:t>
            </a:r>
            <a:endParaRPr sz="2483">
              <a:latin typeface="Times New Roman"/>
              <a:cs typeface="Times New Roman"/>
            </a:endParaRPr>
          </a:p>
          <a:p>
            <a:pPr marL="279622" marR="6377">
              <a:lnSpc>
                <a:spcPct val="95825"/>
              </a:lnSpc>
              <a:spcBef>
                <a:spcPts val="143"/>
              </a:spcBef>
            </a:pPr>
            <a:r>
              <a:rPr sz="2483" dirty="0">
                <a:latin typeface="Times New Roman"/>
                <a:cs typeface="Times New Roman"/>
              </a:rPr>
              <a:t>m</a:t>
            </a:r>
            <a:r>
              <a:rPr sz="2483" spc="89" dirty="0">
                <a:latin typeface="Times New Roman"/>
                <a:cs typeface="Times New Roman"/>
              </a:rPr>
              <a:t>o</a:t>
            </a:r>
            <a:r>
              <a:rPr sz="2483" dirty="0">
                <a:latin typeface="Times New Roman"/>
                <a:cs typeface="Times New Roman"/>
              </a:rPr>
              <a:t>de:</a:t>
            </a:r>
            <a:endParaRPr sz="2483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47306" y="4489643"/>
            <a:ext cx="1893936" cy="11083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421" marR="67">
              <a:lnSpc>
                <a:spcPts val="2668"/>
              </a:lnSpc>
              <a:spcBef>
                <a:spcPts val="133"/>
              </a:spcBef>
            </a:pPr>
            <a:r>
              <a:rPr sz="2483" dirty="0">
                <a:latin typeface="Times New Roman"/>
                <a:cs typeface="Times New Roman"/>
              </a:rPr>
              <a:t>$3,527,862</a:t>
            </a:r>
            <a:endParaRPr sz="2483">
              <a:latin typeface="Times New Roman"/>
              <a:cs typeface="Times New Roman"/>
            </a:endParaRPr>
          </a:p>
          <a:p>
            <a:pPr marL="13488">
              <a:lnSpc>
                <a:spcPct val="95825"/>
              </a:lnSpc>
              <a:spcBef>
                <a:spcPts val="8"/>
              </a:spcBef>
            </a:pPr>
            <a:r>
              <a:rPr sz="2483" dirty="0">
                <a:latin typeface="Times New Roman"/>
                <a:cs typeface="Times New Roman"/>
              </a:rPr>
              <a:t>$1,247,500</a:t>
            </a:r>
            <a:endParaRPr sz="2483">
              <a:latin typeface="Times New Roman"/>
              <a:cs typeface="Times New Roman"/>
            </a:endParaRPr>
          </a:p>
          <a:p>
            <a:pPr marL="13597" marR="210">
              <a:lnSpc>
                <a:spcPct val="95825"/>
              </a:lnSpc>
              <a:spcBef>
                <a:spcPts val="143"/>
              </a:spcBef>
            </a:pPr>
            <a:r>
              <a:rPr sz="2483" dirty="0">
                <a:latin typeface="Times New Roman"/>
                <a:cs typeface="Times New Roman"/>
              </a:rPr>
              <a:t>$4,560,000</a:t>
            </a:r>
            <a:endParaRPr sz="2483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192576" y="6449255"/>
            <a:ext cx="285536" cy="2116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421">
              <a:lnSpc>
                <a:spcPts val="1585"/>
              </a:lnSpc>
              <a:spcBef>
                <a:spcPts val="79"/>
              </a:spcBef>
            </a:pPr>
            <a:r>
              <a:rPr sz="1427" dirty="0">
                <a:latin typeface="Times New Roman"/>
                <a:cs typeface="Times New Roman"/>
              </a:rPr>
              <a:t>15</a:t>
            </a:r>
            <a:endParaRPr sz="1427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91028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Preporučeno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Derrell</a:t>
            </a:r>
            <a:r>
              <a:rPr lang="hr-HR" dirty="0" smtClean="0"/>
              <a:t> </a:t>
            </a:r>
            <a:r>
              <a:rPr lang="hr-HR" dirty="0" err="1" smtClean="0"/>
              <a:t>Huff</a:t>
            </a:r>
            <a:r>
              <a:rPr lang="hr-HR" dirty="0" smtClean="0"/>
              <a:t>, Kako </a:t>
            </a:r>
            <a:r>
              <a:rPr lang="hr-HR" dirty="0"/>
              <a:t>lagati </a:t>
            </a:r>
            <a:r>
              <a:rPr lang="hr-HR" dirty="0" smtClean="0"/>
              <a:t>statistikom, LMN</a:t>
            </a:r>
            <a:r>
              <a:rPr lang="hr-HR" dirty="0"/>
              <a:t>, Zagreb, </a:t>
            </a:r>
            <a:r>
              <a:rPr lang="hr-HR" dirty="0" smtClean="0"/>
              <a:t>2001</a:t>
            </a:r>
          </a:p>
          <a:p>
            <a:r>
              <a:rPr lang="hr-HR" dirty="0" smtClean="0"/>
              <a:t>Nekoliko citata:</a:t>
            </a:r>
          </a:p>
          <a:p>
            <a:r>
              <a:rPr lang="en-US" dirty="0" smtClean="0"/>
              <a:t>Facts are stubborn, but statistics are more pliable.</a:t>
            </a:r>
            <a:r>
              <a:rPr lang="hr-HR" dirty="0" smtClean="0"/>
              <a:t> </a:t>
            </a:r>
            <a:r>
              <a:rPr lang="en-US" dirty="0" smtClean="0"/>
              <a:t>Mark Twain</a:t>
            </a:r>
            <a:endParaRPr lang="hr-HR" dirty="0" smtClean="0"/>
          </a:p>
          <a:p>
            <a:r>
              <a:rPr lang="en-US" dirty="0" smtClean="0"/>
              <a:t>There are three kinds of lies: lies, damned lies, and statistics.</a:t>
            </a:r>
            <a:r>
              <a:rPr lang="hr-HR" dirty="0" smtClean="0"/>
              <a:t> </a:t>
            </a:r>
            <a:r>
              <a:rPr lang="en-US" dirty="0" smtClean="0"/>
              <a:t>Benjamin Disraeli</a:t>
            </a:r>
            <a:endParaRPr lang="hr-HR" dirty="0" smtClean="0"/>
          </a:p>
          <a:p>
            <a:r>
              <a:rPr lang="en-US" dirty="0" smtClean="0"/>
              <a:t>I can prove anything by statistics except the truth.</a:t>
            </a:r>
            <a:r>
              <a:rPr lang="hr-HR" dirty="0" smtClean="0"/>
              <a:t> </a:t>
            </a:r>
            <a:r>
              <a:rPr lang="en-US" dirty="0" smtClean="0"/>
              <a:t>George Canning</a:t>
            </a:r>
            <a:endParaRPr lang="hr-HR" dirty="0" smtClean="0"/>
          </a:p>
          <a:p>
            <a:r>
              <a:rPr lang="en-US" dirty="0" smtClean="0"/>
              <a:t>He uses statistics like a drunk uses lamp-posts, more for support than illumination.</a:t>
            </a:r>
            <a:r>
              <a:rPr lang="hr-HR" smtClean="0"/>
              <a:t> </a:t>
            </a:r>
            <a:r>
              <a:rPr lang="en-US" smtClean="0"/>
              <a:t>Romano </a:t>
            </a:r>
            <a:r>
              <a:rPr lang="en-US" dirty="0" smtClean="0"/>
              <a:t>Prodi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8951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Omjeri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Omjer (</a:t>
            </a:r>
            <a:r>
              <a:rPr lang="hr-HR" i="1" dirty="0" err="1" smtClean="0"/>
              <a:t>Ratio</a:t>
            </a:r>
            <a:r>
              <a:rPr lang="hr-HR" dirty="0" smtClean="0"/>
              <a:t>) je kvocijent dviju istovrsnih veličina</a:t>
            </a:r>
          </a:p>
          <a:p>
            <a:pPr marL="0" indent="0">
              <a:buNone/>
            </a:pPr>
            <a:r>
              <a:rPr lang="hr-HR" dirty="0" smtClean="0"/>
              <a:t>Primjer: 230 studenata Hrvatskih studija nosi naočale, dok 740 studenata ne nosi naočale. Koliki je omjer onih koji nose i onih koji ne nose naočale?</a:t>
            </a:r>
          </a:p>
          <a:p>
            <a:r>
              <a:rPr lang="hr-HR" dirty="0" smtClean="0"/>
              <a:t>230:740 (ili 23:74 – omjer se ne mijenja dijeljenjem nekim realnim brojem različitim od 0)</a:t>
            </a:r>
          </a:p>
          <a:p>
            <a:r>
              <a:rPr lang="hr-HR" dirty="0" smtClean="0"/>
              <a:t>Ovdje se radi o omjeru jer su i studenti s naočalama i studenti bez njih istovrsne veličine – studenti su koji se broje u jedinicama „studenata”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1745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Udio (</a:t>
            </a:r>
            <a:r>
              <a:rPr lang="hr-HR" i="1" dirty="0" err="1" smtClean="0"/>
              <a:t>portion</a:t>
            </a:r>
            <a:r>
              <a:rPr lang="hr-HR" i="1" dirty="0" smtClean="0"/>
              <a:t>, </a:t>
            </a:r>
            <a:r>
              <a:rPr lang="hr-HR" i="1" dirty="0" err="1" smtClean="0"/>
              <a:t>share</a:t>
            </a:r>
            <a:r>
              <a:rPr lang="hr-HR" dirty="0" smtClean="0"/>
              <a:t>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Mjera za količinu nečega u ukupnom broju </a:t>
            </a:r>
          </a:p>
          <a:p>
            <a:r>
              <a:rPr lang="hr-HR" dirty="0" smtClean="0"/>
              <a:t>Prethodni primjer: udio studenta s naočalama u ukupnom broju studenata je 230/(230+740)</a:t>
            </a:r>
          </a:p>
          <a:p>
            <a:r>
              <a:rPr lang="hr-HR" dirty="0" smtClean="0"/>
              <a:t>Udio iznosi oko 0.237</a:t>
            </a:r>
          </a:p>
          <a:p>
            <a:r>
              <a:rPr lang="hr-HR" dirty="0" smtClean="0"/>
              <a:t>Može se iskazati i postotcima: 23.7%</a:t>
            </a:r>
          </a:p>
          <a:p>
            <a:r>
              <a:rPr lang="hr-HR" dirty="0" smtClean="0"/>
              <a:t>Može se iskazati i apsolutnom vrijednošću: Udio studenata s naočalama u ukupnom broju studenata iznosi 230 (nije informativno, ne znamo ukupan broj)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03072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Razmjer (</a:t>
            </a:r>
            <a:r>
              <a:rPr lang="hr-HR" i="1" dirty="0" err="1" smtClean="0"/>
              <a:t>proportion</a:t>
            </a:r>
            <a:r>
              <a:rPr lang="hr-HR" dirty="0" smtClean="0"/>
              <a:t>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Razmjer je jednakost dvaju omjera.</a:t>
            </a:r>
          </a:p>
          <a:p>
            <a:r>
              <a:rPr lang="hr-HR" dirty="0" smtClean="0"/>
              <a:t>a:b=c:d</a:t>
            </a:r>
          </a:p>
          <a:p>
            <a:r>
              <a:rPr lang="hr-HR" dirty="0" smtClean="0"/>
              <a:t>6:9=24:36</a:t>
            </a:r>
          </a:p>
          <a:p>
            <a:r>
              <a:rPr lang="hr-HR" dirty="0" smtClean="0"/>
              <a:t>Najčešći problem: naći jednu od veličina u jednom omjeru kada poznajemo drugi omjer – x:9=12:4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70483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Postotak (</a:t>
            </a:r>
            <a:r>
              <a:rPr lang="hr-HR" i="1" dirty="0" err="1" smtClean="0"/>
              <a:t>percentage</a:t>
            </a:r>
            <a:r>
              <a:rPr lang="hr-HR" dirty="0" smtClean="0"/>
              <a:t>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Doslovno znači „od sto” – </a:t>
            </a:r>
            <a:r>
              <a:rPr lang="hr-HR" dirty="0" err="1" smtClean="0"/>
              <a:t>per</a:t>
            </a:r>
            <a:r>
              <a:rPr lang="hr-HR" dirty="0" smtClean="0"/>
              <a:t> cent</a:t>
            </a:r>
          </a:p>
          <a:p>
            <a:r>
              <a:rPr lang="hr-HR" dirty="0" smtClean="0"/>
              <a:t>20% znači 20 od 100</a:t>
            </a:r>
          </a:p>
          <a:p>
            <a:r>
              <a:rPr lang="hr-HR" dirty="0" smtClean="0"/>
              <a:t>Može se prikazati i kao udio</a:t>
            </a:r>
          </a:p>
          <a:p>
            <a:r>
              <a:rPr lang="hr-HR" dirty="0" smtClean="0"/>
              <a:t>Može biti dio stope</a:t>
            </a:r>
          </a:p>
          <a:p>
            <a:r>
              <a:rPr lang="hr-HR" dirty="0" smtClean="0"/>
              <a:t>Jedna od najzlorabljenijih mjera u analitici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37531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Stopa (</a:t>
            </a:r>
            <a:r>
              <a:rPr lang="hr-HR" i="1" dirty="0" smtClean="0"/>
              <a:t>rate</a:t>
            </a:r>
            <a:r>
              <a:rPr lang="hr-HR" dirty="0" smtClean="0"/>
              <a:t>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Stopa je omjer između dvije raznovrsne veličine (različite mjerne jedinice)</a:t>
            </a:r>
          </a:p>
          <a:p>
            <a:r>
              <a:rPr lang="hr-HR" dirty="0" smtClean="0"/>
              <a:t>Primjeri: kilometri na sat (km/h), bruto domaći proizvod po godini, litre goriva na sto kilometara</a:t>
            </a:r>
          </a:p>
          <a:p>
            <a:r>
              <a:rPr lang="hr-HR" dirty="0" smtClean="0"/>
              <a:t>Omjer može biti dio stope, npr. godišnja stopa nataliteta je broj rođenja (B) podijeljen s ukupnim brojem stanovnika (N) (omjer) podijeljen s jednom godinom – (B:N):1 godina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22353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Problemi, problemi…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Npr. Jučer je popust bio 10% a danas je 12%, stoga je popust narastao za 2%</a:t>
            </a:r>
          </a:p>
          <a:p>
            <a:r>
              <a:rPr lang="hr-HR" dirty="0" smtClean="0"/>
              <a:t>Popust je narastao za dva postotna boda (poena), ali je u postocima narastao 20% (jer je razlika od jučer do danas – 2% - 20% od početne jučerašnje vrijednosti) – često prisutan problem „postotka </a:t>
            </a:r>
            <a:r>
              <a:rPr lang="hr-HR" dirty="0" err="1" smtClean="0"/>
              <a:t>postotka</a:t>
            </a:r>
            <a:r>
              <a:rPr lang="hr-HR" dirty="0" smtClean="0"/>
              <a:t>”</a:t>
            </a:r>
          </a:p>
          <a:p>
            <a:r>
              <a:rPr lang="hr-HR" dirty="0" smtClean="0"/>
              <a:t>U prošloj godini stopa BDP je bila 3%, a ove godine 4%. Za koliko je narastao BDP?</a:t>
            </a:r>
          </a:p>
          <a:p>
            <a:r>
              <a:rPr lang="hr-HR" dirty="0" smtClean="0"/>
              <a:t>Kako se iskorištava? Banka tvrdi: kamata na oročenu štednju iznosi 5% godišnje, no ako potpišete ugovor do sutra, dobit ćete bonus u iznosu od 20% na kamatu. Kolika će biti kamata u tom slučaju?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65926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Problemi, problemi…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prošloj godini diplomiralo je 340 studenata, a u ovoj godini 395. za koliko posto je porastao broj diplomiranih?</a:t>
            </a:r>
          </a:p>
          <a:p>
            <a:r>
              <a:rPr lang="hr-HR" dirty="0" smtClean="0"/>
              <a:t>U pretprošloj godini diplomiralo je 340 studenata, a u prošloj godini 395. Ove godine broj se smanjio opet na 340. Rast u prošloj godini u odnosu na pretprošlu je bio oko 16%, da bi se ove godine opet smanjio za oko 16% i ponovno iznosi 340.???</a:t>
            </a:r>
          </a:p>
          <a:p>
            <a:r>
              <a:rPr lang="hr-HR" dirty="0" smtClean="0"/>
              <a:t>Kamata na štednju (stopa!) iznosi 5% godišnje. Ove godine sam uložila 100 kuna, pa ću sljedeće godine imati 105, za dvije godine 110, za tri godine 115…???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43445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Problemi, problemi…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Godišnja stopa nataliteta je prošle godine iznosila 0.01, a ove godine 0.02. Znači da se broj rođenja udvostručio!!!</a:t>
            </a:r>
          </a:p>
          <a:p>
            <a:r>
              <a:rPr lang="hr-HR" dirty="0" smtClean="0"/>
              <a:t>Problem kod stopa koje su složene od omjera. Npr. broj rođenih (B) je 50000, broj stanovnika (N) je 5 000 000. B:N = 0.01</a:t>
            </a:r>
          </a:p>
          <a:p>
            <a:pPr marL="0" indent="0">
              <a:buNone/>
            </a:pPr>
            <a:r>
              <a:rPr lang="hr-HR" dirty="0" smtClean="0"/>
              <a:t>B:N=0.02 i kad je B=100 000, a N= 5 000 000, ali i kad je B=50000, a N=2 500 000.</a:t>
            </a:r>
          </a:p>
          <a:p>
            <a:r>
              <a:rPr lang="hr-HR" dirty="0" smtClean="0"/>
              <a:t>Čest problem kod demografskih stopa (npr. mortaliteta) jer njih određuje i broj umrlih, ali i ukupan broj ljudi u promatranoj kategoriji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98299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949</Words>
  <Application>Microsoft Office PowerPoint</Application>
  <PresentationFormat>Widescreen</PresentationFormat>
  <Paragraphs>114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Omjeri, stope, postotci i ostale statističke glavobolje</vt:lpstr>
      <vt:lpstr>Omjeri</vt:lpstr>
      <vt:lpstr>Udio (portion, share)</vt:lpstr>
      <vt:lpstr>Razmjer (proportion)</vt:lpstr>
      <vt:lpstr>Postotak (percentage)</vt:lpstr>
      <vt:lpstr>Stopa (rate)</vt:lpstr>
      <vt:lpstr>Problemi, problemi…</vt:lpstr>
      <vt:lpstr>Problemi, problemi…</vt:lpstr>
      <vt:lpstr>Problemi, problemi…</vt:lpstr>
      <vt:lpstr>Prosjeci…</vt:lpstr>
      <vt:lpstr>Prosjeci…</vt:lpstr>
      <vt:lpstr>PowerPoint Presentation</vt:lpstr>
      <vt:lpstr>Preporučeno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Omjeri, stope, postotci i ostale statističke glavobolje</dc:title>
  <dc:creator>Dario Pavić</dc:creator>
  <cp:lastModifiedBy>Dario Pavić</cp:lastModifiedBy>
  <cp:revision>14</cp:revision>
  <dcterms:created xsi:type="dcterms:W3CDTF">2014-11-17T11:01:59Z</dcterms:created>
  <dcterms:modified xsi:type="dcterms:W3CDTF">2015-11-20T08:17:06Z</dcterms:modified>
</cp:coreProperties>
</file>